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9" r:id="rId4"/>
    <p:sldId id="260" r:id="rId5"/>
    <p:sldId id="264" r:id="rId6"/>
    <p:sldId id="265" r:id="rId7"/>
    <p:sldId id="266" r:id="rId8"/>
    <p:sldId id="267" r:id="rId9"/>
    <p:sldId id="261" r:id="rId10"/>
    <p:sldId id="263" r:id="rId11"/>
    <p:sldId id="268" r:id="rId12"/>
    <p:sldId id="272" r:id="rId13"/>
    <p:sldId id="270" r:id="rId14"/>
    <p:sldId id="269" r:id="rId15"/>
    <p:sldId id="271" r:id="rId16"/>
    <p:sldId id="276" r:id="rId17"/>
    <p:sldId id="273" r:id="rId18"/>
    <p:sldId id="274" r:id="rId19"/>
    <p:sldId id="275" r:id="rId20"/>
    <p:sldId id="277" r:id="rId21"/>
    <p:sldId id="258" r:id="rId22"/>
    <p:sldId id="278" r:id="rId23"/>
    <p:sldId id="279" r:id="rId2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018F8-684C-4949-AFBB-6D3B47F987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32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121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105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773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592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75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709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5829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5520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73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 panose="020F0502020204030204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 rot="5400000">
            <a:off x="7160640" y="1979039"/>
            <a:ext cx="5757421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 rot="5400000">
            <a:off x="1826639" y="-573661"/>
            <a:ext cx="5757422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 panose="020F0502020204030204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cxnSp>
        <p:nvCxnSpPr>
          <p:cNvPr id="40" name="Google Shape;40;p6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1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 panose="020F0502020204030204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lvl="1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lvl="2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lvl="3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lvl="4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lvl="5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lvl="6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lvl="7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lvl="8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2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 panose="020F0502020204030204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1" name="Google Shape;81;p12"/>
          <p:cNvPicPr preferRelativeResize="0">
            <a:picLocks noGrp="1"/>
          </p:cNvPicPr>
          <p:nvPr>
            <p:ph type="pic" idx="2"/>
          </p:nvPr>
        </p:nvPicPr>
        <p:blipFill>
          <a:blip/>
        </p:blipFill>
        <p:spPr>
          <a:xfrm>
            <a:off x="15" y="0"/>
            <a:ext cx="12191985" cy="491507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</p:pic>
      <p:sp>
        <p:nvSpPr>
          <p:cNvPr id="82" name="Google Shape;82;p12"/>
          <p:cNvSpPr txBox="1">
            <a:spLocks noGrp="1"/>
          </p:cNvSpPr>
          <p:nvPr>
            <p:ph type="body" idx="1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3"/>
          <p:cNvSpPr/>
          <p:nvPr/>
        </p:nvSpPr>
        <p:spPr>
          <a:xfrm>
            <a:off x="0" y="6334316"/>
            <a:ext cx="12192000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 panose="020F0502020204030204"/>
              <a:buNone/>
              <a:defRPr sz="4800" b="0" i="0" u="none" strike="noStrike" cap="none">
                <a:solidFill>
                  <a:srgbClr val="3F3F3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 panose="020F0502020204030204"/>
              <a:buChar char=" "/>
              <a:defRPr sz="2000" b="0" i="0" u="none" strike="noStrike" cap="none">
                <a:solidFill>
                  <a:srgbClr val="3F3F3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 panose="020F0502020204030204"/>
              <a:buChar char="◦"/>
              <a:defRPr sz="1800" b="0" i="0" u="none" strike="noStrike" cap="none">
                <a:solidFill>
                  <a:srgbClr val="3F3F3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anose="020F0502020204030204"/>
              <a:buChar char="◦"/>
              <a:defRPr sz="1400" b="0" i="0" u="none" strike="noStrike" cap="none">
                <a:solidFill>
                  <a:srgbClr val="3F3F3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anose="020F0502020204030204"/>
              <a:buChar char="◦"/>
              <a:defRPr sz="1400" b="0" i="0" u="none" strike="noStrike" cap="none">
                <a:solidFill>
                  <a:srgbClr val="3F3F3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anose="020F0502020204030204"/>
              <a:buChar char="◦"/>
              <a:defRPr sz="1400" b="0" i="0" u="none" strike="noStrike" cap="none">
                <a:solidFill>
                  <a:srgbClr val="3F3F3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anose="020F0502020204030204"/>
              <a:buChar char="◦"/>
              <a:defRPr sz="1400" b="0" i="0" u="none" strike="noStrike" cap="none">
                <a:solidFill>
                  <a:srgbClr val="3F3F3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anose="020F0502020204030204"/>
              <a:buChar char="◦"/>
              <a:defRPr sz="1400" b="0" i="0" u="none" strike="noStrike" cap="none">
                <a:solidFill>
                  <a:srgbClr val="3F3F3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 panose="020F0502020204030204"/>
              <a:buChar char="◦"/>
              <a:defRPr sz="1400" b="0" i="0" u="none" strike="noStrike" cap="none">
                <a:solidFill>
                  <a:srgbClr val="3F3F3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 panose="020F0502020204030204"/>
              <a:buChar char="◦"/>
              <a:defRPr sz="1400" b="0" i="0" u="none" strike="noStrike" cap="none">
                <a:solidFill>
                  <a:srgbClr val="3F3F3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cxnSp>
        <p:nvCxnSpPr>
          <p:cNvPr id="17" name="Google Shape;17;p3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1</a:t>
            </a:fld>
            <a:endParaRPr sz="2000"/>
          </a:p>
        </p:txBody>
      </p:sp>
      <p:sp>
        <p:nvSpPr>
          <p:cNvPr id="106" name="Google Shape;106;p1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07" name="Google Shape;107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9" name="Google Shape;109;p1"/>
          <p:cNvGraphicFramePr/>
          <p:nvPr/>
        </p:nvGraphicFramePr>
        <p:xfrm>
          <a:off x="959207" y="2603529"/>
          <a:ext cx="10809650" cy="2859468"/>
        </p:xfrm>
        <a:graphic>
          <a:graphicData uri="http://schemas.openxmlformats.org/drawingml/2006/table">
            <a:tbl>
              <a:tblPr>
                <a:noFill/>
                <a:tableStyleId>{21E018F8-684C-4949-AFBB-6D3B47F987D8}</a:tableStyleId>
              </a:tblPr>
              <a:tblGrid>
                <a:gridCol w="1131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0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73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81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u="none" strike="noStrike" cap="none" dirty="0">
                          <a:latin typeface="Times New Roman" panose="02020603050405020304"/>
                          <a:ea typeface="Times New Roman" panose="02020603050405020304"/>
                          <a:cs typeface="Times New Roman" panose="02020603050405020304"/>
                          <a:sym typeface="Times New Roman" panose="02020603050405020304"/>
                        </a:rPr>
                        <a:t>S. No.</a:t>
                      </a:r>
                      <a:endParaRPr sz="2400" u="none" strike="noStrike" cap="none" dirty="0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u="none" strike="noStrike" cap="none" dirty="0">
                          <a:latin typeface="Times New Roman" panose="02020603050405020304"/>
                          <a:ea typeface="Times New Roman" panose="02020603050405020304"/>
                          <a:cs typeface="Times New Roman" panose="02020603050405020304"/>
                          <a:sym typeface="Times New Roman" panose="02020603050405020304"/>
                        </a:rPr>
                        <a:t>Register number</a:t>
                      </a:r>
                      <a:endParaRPr sz="2400" u="none" strike="noStrike" cap="none" dirty="0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u="none" strike="noStrike" cap="none">
                          <a:latin typeface="Times New Roman" panose="02020603050405020304"/>
                          <a:ea typeface="Times New Roman" panose="02020603050405020304"/>
                          <a:cs typeface="Times New Roman" panose="02020603050405020304"/>
                          <a:sym typeface="Times New Roman" panose="02020603050405020304"/>
                        </a:rPr>
                        <a:t>Name of the Student</a:t>
                      </a:r>
                      <a:endParaRPr sz="2400" u="none" strike="noStrike" cap="none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4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>
                          <a:latin typeface="Times New Roman" panose="02020603050405020304"/>
                          <a:ea typeface="Times New Roman" panose="02020603050405020304"/>
                          <a:cs typeface="Times New Roman" panose="02020603050405020304"/>
                          <a:sym typeface="Times New Roman" panose="02020603050405020304"/>
                        </a:rPr>
                        <a:t>1</a:t>
                      </a:r>
                      <a:endParaRPr sz="2400" u="none" strike="noStrike" cap="none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6835" algn="ctr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2400" spc="-5" dirty="0">
                          <a:latin typeface="Times New Roman" panose="02020603050405020304"/>
                          <a:cs typeface="Times New Roman" panose="02020603050405020304"/>
                        </a:rPr>
                        <a:t>U20AI0</a:t>
                      </a:r>
                      <a:r>
                        <a:rPr lang="en-US" sz="2400" spc="-5" dirty="0">
                          <a:latin typeface="Times New Roman" panose="02020603050405020304"/>
                          <a:cs typeface="Times New Roman" panose="02020603050405020304"/>
                        </a:rPr>
                        <a:t>41</a:t>
                      </a:r>
                      <a:endParaRPr sz="2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143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595120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lang="en-US" sz="2400" spc="-5" dirty="0">
                          <a:latin typeface="Times New Roman" panose="02020603050405020304"/>
                          <a:cs typeface="Times New Roman" panose="02020603050405020304"/>
                        </a:rPr>
                        <a:t>Saidugari Swamy</a:t>
                      </a:r>
                      <a:endParaRPr sz="2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14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03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>
                          <a:latin typeface="Times New Roman" panose="02020603050405020304"/>
                          <a:ea typeface="Times New Roman" panose="02020603050405020304"/>
                          <a:cs typeface="Times New Roman" panose="02020603050405020304"/>
                          <a:sym typeface="Times New Roman" panose="02020603050405020304"/>
                        </a:rPr>
                        <a:t>2</a:t>
                      </a:r>
                      <a:endParaRPr sz="2400" u="none" strike="noStrike" cap="none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6835" algn="ctr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2400" spc="-5" dirty="0">
                          <a:latin typeface="Times New Roman" panose="02020603050405020304"/>
                          <a:cs typeface="Times New Roman" panose="02020603050405020304"/>
                        </a:rPr>
                        <a:t>U20AI0</a:t>
                      </a:r>
                      <a:r>
                        <a:rPr lang="en-US" sz="2400" spc="-5" dirty="0">
                          <a:latin typeface="Times New Roman" panose="02020603050405020304"/>
                          <a:cs typeface="Times New Roman" panose="02020603050405020304"/>
                        </a:rPr>
                        <a:t>42</a:t>
                      </a:r>
                      <a:endParaRPr sz="2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143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5565" algn="ctr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lang="en-US" sz="2400" dirty="0" err="1">
                          <a:latin typeface="Times New Roman" panose="02020603050405020304"/>
                          <a:cs typeface="Times New Roman" panose="02020603050405020304"/>
                        </a:rPr>
                        <a:t>Samala</a:t>
                      </a:r>
                      <a:r>
                        <a:rPr lang="en-US" sz="240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lang="en-US" sz="2400" dirty="0" err="1">
                          <a:latin typeface="Times New Roman" panose="02020603050405020304"/>
                          <a:cs typeface="Times New Roman" panose="02020603050405020304"/>
                        </a:rPr>
                        <a:t>Krishnavamshi</a:t>
                      </a:r>
                      <a:endParaRPr sz="2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14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03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>
                          <a:latin typeface="Times New Roman" panose="02020603050405020304"/>
                          <a:ea typeface="Times New Roman" panose="02020603050405020304"/>
                          <a:cs typeface="Times New Roman" panose="02020603050405020304"/>
                          <a:sym typeface="Times New Roman" panose="02020603050405020304"/>
                        </a:rPr>
                        <a:t>3</a:t>
                      </a:r>
                      <a:endParaRPr sz="2400" u="none" strike="noStrike" cap="none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6835" algn="ctr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2400" spc="-5" dirty="0">
                          <a:latin typeface="Times New Roman" panose="02020603050405020304"/>
                          <a:cs typeface="Times New Roman" panose="02020603050405020304"/>
                        </a:rPr>
                        <a:t>U20AI0</a:t>
                      </a:r>
                      <a:r>
                        <a:rPr lang="en-US" sz="2400" spc="-5" dirty="0">
                          <a:latin typeface="Times New Roman" panose="02020603050405020304"/>
                          <a:cs typeface="Times New Roman" panose="02020603050405020304"/>
                        </a:rPr>
                        <a:t>43</a:t>
                      </a:r>
                      <a:endParaRPr sz="2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143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8105" algn="ctr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lang="en-US" sz="2400" dirty="0">
                          <a:latin typeface="Times New Roman" panose="02020603050405020304"/>
                          <a:cs typeface="Times New Roman" panose="02020603050405020304"/>
                        </a:rPr>
                        <a:t>Sandra Swetha </a:t>
                      </a:r>
                      <a:r>
                        <a:rPr lang="en-US" sz="2400" dirty="0" err="1">
                          <a:latin typeface="Times New Roman" panose="02020603050405020304"/>
                          <a:cs typeface="Times New Roman" panose="02020603050405020304"/>
                        </a:rPr>
                        <a:t>Kiranmai</a:t>
                      </a:r>
                      <a:endParaRPr sz="2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14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03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>
                          <a:latin typeface="Times New Roman" panose="02020603050405020304"/>
                          <a:ea typeface="Times New Roman" panose="02020603050405020304"/>
                          <a:cs typeface="Times New Roman" panose="02020603050405020304"/>
                          <a:sym typeface="Times New Roman" panose="02020603050405020304"/>
                        </a:rPr>
                        <a:t>4</a:t>
                      </a:r>
                      <a:endParaRPr sz="2400" u="none" strike="noStrike" cap="none">
                        <a:latin typeface="Calibri" panose="020F0502020204030204"/>
                        <a:ea typeface="Calibri" panose="020F0502020204030204"/>
                        <a:cs typeface="Calibri" panose="020F0502020204030204"/>
                        <a:sym typeface="Calibri" panose="020F0502020204030204"/>
                      </a:endParaRPr>
                    </a:p>
                  </a:txBody>
                  <a:tcPr marL="68575" marR="68575" marT="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7470" algn="ctr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2400" spc="-5" dirty="0">
                          <a:latin typeface="Times New Roman" panose="02020603050405020304"/>
                          <a:cs typeface="Times New Roman" panose="02020603050405020304"/>
                        </a:rPr>
                        <a:t>U20AI0</a:t>
                      </a:r>
                      <a:r>
                        <a:rPr lang="en-US" sz="2400" spc="-5" dirty="0">
                          <a:latin typeface="Times New Roman" panose="02020603050405020304"/>
                          <a:cs typeface="Times New Roman" panose="02020603050405020304"/>
                        </a:rPr>
                        <a:t>52</a:t>
                      </a:r>
                      <a:endParaRPr sz="2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1430" marB="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77470" algn="ctr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lang="en-US" sz="2400" dirty="0" err="1">
                          <a:latin typeface="Times New Roman" panose="02020603050405020304"/>
                          <a:cs typeface="Times New Roman" panose="02020603050405020304"/>
                        </a:rPr>
                        <a:t>Tanikonda</a:t>
                      </a:r>
                      <a:r>
                        <a:rPr lang="en-US" sz="240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lang="en-US" sz="2400" dirty="0" err="1">
                          <a:latin typeface="Times New Roman" panose="02020603050405020304"/>
                          <a:cs typeface="Times New Roman" panose="02020603050405020304"/>
                        </a:rPr>
                        <a:t>Srivallika</a:t>
                      </a:r>
                      <a:endParaRPr sz="24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114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1" name="Google Shape;111;p1"/>
          <p:cNvSpPr/>
          <p:nvPr/>
        </p:nvSpPr>
        <p:spPr>
          <a:xfrm>
            <a:off x="1369380" y="5622176"/>
            <a:ext cx="5573861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GUIDED BY: </a:t>
            </a:r>
            <a:r>
              <a:rPr lang="en-IN" sz="2400" b="1" i="0" u="none" strike="noStrike" cap="none" dirty="0" err="1">
                <a:solidFill>
                  <a:srgbClr val="FF0000"/>
                </a:solidFill>
                <a:latin typeface="Times New Roman" panose="02020603050405020304"/>
                <a:ea typeface="Calibri" panose="020F0502020204030204"/>
                <a:cs typeface="Times New Roman" panose="02020603050405020304"/>
                <a:sym typeface="Calibri" panose="020F0502020204030204"/>
              </a:rPr>
              <a:t>Dr.</a:t>
            </a:r>
            <a:r>
              <a:rPr lang="en-IN" sz="2400" b="1" i="0" u="none" strike="noStrike" cap="none" dirty="0">
                <a:solidFill>
                  <a:srgbClr val="FF0000"/>
                </a:solidFill>
                <a:latin typeface="Times New Roman" panose="02020603050405020304"/>
                <a:ea typeface="Calibri" panose="020F0502020204030204"/>
                <a:cs typeface="Times New Roman" panose="02020603050405020304"/>
                <a:sym typeface="Calibri" panose="020F0502020204030204"/>
              </a:rPr>
              <a:t> </a:t>
            </a:r>
            <a:r>
              <a:rPr lang="en-IN" sz="2400" b="1" i="0" u="none" strike="noStrike" cap="none" dirty="0" err="1">
                <a:solidFill>
                  <a:srgbClr val="FF0000"/>
                </a:solidFill>
                <a:latin typeface="Times New Roman" panose="02020603050405020304"/>
                <a:ea typeface="Calibri" panose="020F0502020204030204"/>
                <a:cs typeface="Times New Roman" panose="02020603050405020304"/>
                <a:sym typeface="Calibri" panose="020F0502020204030204"/>
              </a:rPr>
              <a:t>Anitha</a:t>
            </a:r>
            <a:r>
              <a:rPr lang="en-IN" sz="2400" b="1" i="0" u="none" strike="noStrike" cap="none" dirty="0">
                <a:solidFill>
                  <a:srgbClr val="FF0000"/>
                </a:solidFill>
                <a:latin typeface="Times New Roman" panose="02020603050405020304"/>
                <a:ea typeface="Calibri" panose="020F0502020204030204"/>
                <a:cs typeface="Times New Roman" panose="02020603050405020304"/>
                <a:sym typeface="Calibri" panose="020F0502020204030204"/>
              </a:rPr>
              <a:t> </a:t>
            </a:r>
            <a:r>
              <a:rPr lang="en-IN" sz="2400" b="1" i="0" u="none" strike="noStrike" cap="none" dirty="0" err="1">
                <a:solidFill>
                  <a:srgbClr val="FF0000"/>
                </a:solidFill>
                <a:latin typeface="Times New Roman" panose="02020603050405020304"/>
                <a:ea typeface="Calibri" panose="020F0502020204030204"/>
                <a:cs typeface="Times New Roman" panose="02020603050405020304"/>
                <a:sym typeface="Calibri" panose="020F0502020204030204"/>
              </a:rPr>
              <a:t>Karthi</a:t>
            </a:r>
            <a:r>
              <a:rPr lang="en-US" sz="2400" b="1" i="0" u="none" strike="noStrike" cap="none" dirty="0">
                <a:solidFill>
                  <a:srgbClr val="FF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 </a:t>
            </a:r>
            <a:endParaRPr sz="2400" b="1" dirty="0">
              <a:solidFill>
                <a:srgbClr val="FF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625331"/>
            <a:ext cx="360346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BATCH No.: AI0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1197067"/>
            <a:ext cx="35958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DOMAIN: Deep learning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1768803"/>
            <a:ext cx="100623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PROJECT TITLE : Multi-Algorithm for Road accident severity Prediction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10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81"/>
            <a:ext cx="878876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 panose="02020603050405020304"/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METHODOLOGY OF PROPOSED SYSTEM 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55608" y="1630391"/>
            <a:ext cx="6034559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and Preparation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Selection and Engineering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Geo-location Data Analysis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 Design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and Optimization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 and Evaluation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11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81"/>
            <a:ext cx="878876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 panose="02020603050405020304"/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DESIGN METHODOLOGY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59C00E-5939-3A89-4E0E-3CA9C7EAF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2323" y="1612490"/>
            <a:ext cx="8537141" cy="4091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12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81"/>
            <a:ext cx="878876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 panose="02020603050405020304"/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DESIGN METHODOLOGY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7AC573-E315-796C-C655-52192DFE5871}"/>
              </a:ext>
            </a:extLst>
          </p:cNvPr>
          <p:cNvSpPr txBox="1"/>
          <p:nvPr/>
        </p:nvSpPr>
        <p:spPr>
          <a:xfrm>
            <a:off x="4077101" y="819273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7514DAF-D81A-9DB9-C36E-674D0B28C0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399" y="1614695"/>
            <a:ext cx="7191951" cy="408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1299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13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81"/>
            <a:ext cx="878876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 Demonstration and Presentation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lang="en-US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9077" y="1163631"/>
            <a:ext cx="19431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CODE: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4911EC-F140-B08D-A064-622A15B4FF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32" y="1509473"/>
            <a:ext cx="5409509" cy="41848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768318-3404-02DF-C15E-0BBFEDDBEE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9943" y="1504897"/>
            <a:ext cx="5016023" cy="462612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14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603870"/>
            <a:ext cx="878876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 Demonstration and Presentation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</a:p>
          <a:p>
            <a:pPr>
              <a:buClr>
                <a:schemeClr val="dk1"/>
              </a:buClr>
              <a:buSzPts val="2400"/>
            </a:pPr>
            <a:r>
              <a:rPr lang="en-US" sz="1600" dirty="0">
                <a:solidFill>
                  <a:schemeClr val="dk1"/>
                </a:solidFill>
                <a:latin typeface="Times New Roman" panose="02020603050405020304"/>
                <a:cs typeface="Times New Roman" panose="02020603050405020304"/>
                <a:sym typeface="Times New Roman" panose="02020603050405020304"/>
              </a:rPr>
              <a:t>MODELS FOR PREDICTION:</a:t>
            </a:r>
            <a:endParaRPr lang="en-US" sz="1600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B5FA53-E0BA-529E-0294-70FEE808594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9858"/>
          <a:stretch/>
        </p:blipFill>
        <p:spPr>
          <a:xfrm>
            <a:off x="1153635" y="1648916"/>
            <a:ext cx="5551966" cy="44505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264FD-27D0-61EA-AB30-729DCFD915E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7594"/>
          <a:stretch/>
        </p:blipFill>
        <p:spPr>
          <a:xfrm>
            <a:off x="6705601" y="1648916"/>
            <a:ext cx="4484289" cy="421548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15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81"/>
            <a:ext cx="878876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alt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and Discussion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lang="en-US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B6DE3B-FAC6-0B86-3A78-AA96D19956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090"/>
          <a:stretch/>
        </p:blipFill>
        <p:spPr>
          <a:xfrm>
            <a:off x="1240720" y="1432558"/>
            <a:ext cx="8964734" cy="478601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16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81"/>
            <a:ext cx="878876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alt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and Discussion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lang="en-US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04F2CE-40AA-B00C-5FB3-BABC688F7D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947"/>
          <a:stretch/>
        </p:blipFill>
        <p:spPr>
          <a:xfrm>
            <a:off x="1287239" y="1188605"/>
            <a:ext cx="9617521" cy="514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84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17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81"/>
            <a:ext cx="878876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alt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and Discussion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 </a:t>
            </a:r>
            <a:r>
              <a:rPr lang="en-US" sz="240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Implementation and analysis</a:t>
            </a:r>
            <a:endParaRPr lang="en-US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B7CBB7-A7D3-D493-125F-BBD25E1FAA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880"/>
          <a:stretch/>
        </p:blipFill>
        <p:spPr>
          <a:xfrm>
            <a:off x="1263902" y="1303000"/>
            <a:ext cx="9384433" cy="491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06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18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81"/>
            <a:ext cx="878876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alt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and Discussion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lang="en-US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11C0CE-CE45-DECB-A68E-8D1AAA82E3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806"/>
          <a:stretch/>
        </p:blipFill>
        <p:spPr>
          <a:xfrm>
            <a:off x="1445342" y="1241163"/>
            <a:ext cx="9092965" cy="481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64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19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81"/>
            <a:ext cx="878876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alt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scope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lang="en-US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EA7245-3EC7-ABB6-C844-2C0A41AB5436}"/>
              </a:ext>
            </a:extLst>
          </p:cNvPr>
          <p:cNvSpPr txBox="1"/>
          <p:nvPr/>
        </p:nvSpPr>
        <p:spPr>
          <a:xfrm>
            <a:off x="809459" y="1730477"/>
            <a:ext cx="10753276" cy="3268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factors like roadway conditions have minimal impact on fatal rates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compared to human factors like intoxication and collision types.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Regional analysis reveals disparities in fatal rates, signaling the need for targeted safety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measures in high-risk areas.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scarcity remains a challenge, limiting the depth of analysis and decision-making.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Additional data sources, such as non-fatal accidents and weather conditions, are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crucial for more comprehensive insights and actionable recommendations.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628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2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60"/>
            <a:ext cx="360346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 panose="02020603050405020304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AGENDA :</a:t>
            </a:r>
          </a:p>
        </p:txBody>
      </p:sp>
      <p:sp>
        <p:nvSpPr>
          <p:cNvPr id="2" name="Rectangle 1"/>
          <p:cNvSpPr/>
          <p:nvPr/>
        </p:nvSpPr>
        <p:spPr>
          <a:xfrm>
            <a:off x="683895" y="951865"/>
            <a:ext cx="8934450" cy="47523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30000"/>
              </a:lnSpc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Identification of Problem</a:t>
            </a: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of the Existing System (5 IEEE Papers)</a:t>
            </a: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of the Project</a:t>
            </a: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of the proposed work</a:t>
            </a: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Methodology</a:t>
            </a: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 Demonstration and Presentation</a:t>
            </a: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and Discussion</a:t>
            </a: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scope</a:t>
            </a:r>
          </a:p>
          <a:p>
            <a:pPr marL="457200" indent="-45720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20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81"/>
            <a:ext cx="878876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alt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lang="en-US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EA7245-3EC7-ABB6-C844-2C0A41AB5436}"/>
              </a:ext>
            </a:extLst>
          </p:cNvPr>
          <p:cNvSpPr txBox="1"/>
          <p:nvPr/>
        </p:nvSpPr>
        <p:spPr>
          <a:xfrm>
            <a:off x="809459" y="1730477"/>
            <a:ext cx="10753276" cy="2806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developed the project of traffic accident analysis it will predict based on the person coming by and which type vehicle and etc..</a:t>
            </a:r>
          </a:p>
          <a:p>
            <a:pPr marL="3429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future we will develop something like forecasting before you going on the road at the time you can analyze the road by using this.</a:t>
            </a:r>
          </a:p>
          <a:p>
            <a:pPr marL="3429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 it would be predict the historical places wherever you’re across the road , it give the information about the places while travelling..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4516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21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60"/>
            <a:ext cx="360346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 panose="02020603050405020304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TEAM ALLOCATION :</a:t>
            </a:r>
            <a:endParaRPr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graphicFrame>
        <p:nvGraphicFramePr>
          <p:cNvPr id="3" name="object 9"/>
          <p:cNvGraphicFramePr>
            <a:graphicFrameLocks noGrp="1"/>
          </p:cNvGraphicFramePr>
          <p:nvPr/>
        </p:nvGraphicFramePr>
        <p:xfrm>
          <a:off x="905529" y="1725517"/>
          <a:ext cx="9903370" cy="31472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516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51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6461">
                <a:tc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sz="2400" b="1" spc="-5" dirty="0">
                          <a:solidFill>
                            <a:srgbClr val="FFFFFF"/>
                          </a:solidFill>
                          <a:latin typeface="Arial" panose="020B0604020202020204"/>
                          <a:cs typeface="Arial" panose="020B0604020202020204"/>
                        </a:rPr>
                        <a:t>Candidate</a:t>
                      </a:r>
                      <a:r>
                        <a:rPr sz="2400" b="1" spc="-25" dirty="0">
                          <a:solidFill>
                            <a:srgbClr val="FFFFFF"/>
                          </a:solidFill>
                          <a:latin typeface="Arial" panose="020B0604020202020204"/>
                          <a:cs typeface="Arial" panose="020B0604020202020204"/>
                        </a:rPr>
                        <a:t> </a:t>
                      </a:r>
                      <a:r>
                        <a:rPr sz="2400" b="1" spc="-5" dirty="0">
                          <a:solidFill>
                            <a:srgbClr val="FFFFFF"/>
                          </a:solidFill>
                          <a:latin typeface="Arial" panose="020B0604020202020204"/>
                          <a:cs typeface="Arial" panose="020B0604020202020204"/>
                        </a:rPr>
                        <a:t>Name</a:t>
                      </a:r>
                      <a:endParaRPr sz="2400" dirty="0">
                        <a:latin typeface="Arial" panose="020B0604020202020204"/>
                        <a:cs typeface="Arial" panose="020B0604020202020204"/>
                      </a:endParaRPr>
                    </a:p>
                  </a:txBody>
                  <a:tcPr marL="0" marR="0" marT="35560" marB="0">
                    <a:lnL w="9525">
                      <a:solidFill>
                        <a:srgbClr val="919D84"/>
                      </a:solidFill>
                      <a:prstDash val="solid"/>
                    </a:lnL>
                    <a:lnB w="28575">
                      <a:solidFill>
                        <a:srgbClr val="FFFFFF"/>
                      </a:solidFill>
                      <a:prstDash val="soli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sz="2400" b="1" spc="-5" dirty="0">
                          <a:solidFill>
                            <a:srgbClr val="FFFFFF"/>
                          </a:solidFill>
                          <a:latin typeface="Arial" panose="020B0604020202020204"/>
                          <a:cs typeface="Arial" panose="020B0604020202020204"/>
                        </a:rPr>
                        <a:t>Responsibility</a:t>
                      </a:r>
                      <a:endParaRPr sz="2400" dirty="0">
                        <a:latin typeface="Arial" panose="020B0604020202020204"/>
                        <a:cs typeface="Arial" panose="020B0604020202020204"/>
                      </a:endParaRPr>
                    </a:p>
                  </a:txBody>
                  <a:tcPr marL="0" marR="0" marT="35560" marB="0">
                    <a:lnR w="9525">
                      <a:solidFill>
                        <a:srgbClr val="919D84"/>
                      </a:solidFill>
                      <a:prstDash val="solid"/>
                    </a:lnR>
                    <a:lnB w="28575">
                      <a:solidFill>
                        <a:srgbClr val="FFFFFF"/>
                      </a:solidFill>
                      <a:prstDash val="soli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455">
                <a:tc>
                  <a:txBody>
                    <a:bodyPr/>
                    <a:lstStyle/>
                    <a:p>
                      <a:pPr marL="110807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lang="en-US" sz="2000" dirty="0">
                          <a:latin typeface="Times New Roman" panose="02020603050405020304"/>
                          <a:cs typeface="Times New Roman" panose="02020603050405020304"/>
                        </a:rPr>
                        <a:t>Saidugari Swamy</a:t>
                      </a:r>
                      <a:endParaRPr sz="20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37465" marB="0">
                    <a:lnL w="9525">
                      <a:solidFill>
                        <a:srgbClr val="919D84"/>
                      </a:solidFill>
                      <a:prstDash val="solid"/>
                    </a:lnL>
                    <a:lnR w="9525">
                      <a:solidFill>
                        <a:srgbClr val="919D84"/>
                      </a:solidFill>
                      <a:prstDash val="solid"/>
                    </a:lnR>
                    <a:lnT w="2857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919D84"/>
                      </a:solidFill>
                      <a:prstDash val="soli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000" dirty="0">
                          <a:latin typeface="Times New Roman" panose="02020603050405020304"/>
                          <a:cs typeface="Times New Roman" panose="02020603050405020304"/>
                        </a:rPr>
                        <a:t>Team</a:t>
                      </a:r>
                      <a:r>
                        <a:rPr sz="2000" spc="-2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2000" dirty="0">
                          <a:latin typeface="Times New Roman" panose="02020603050405020304"/>
                          <a:cs typeface="Times New Roman" panose="02020603050405020304"/>
                        </a:rPr>
                        <a:t>Leader</a:t>
                      </a:r>
                      <a:r>
                        <a:rPr sz="2000" spc="-2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lang="en-US" sz="2000" spc="-25" dirty="0">
                          <a:latin typeface="Times New Roman" panose="02020603050405020304"/>
                          <a:cs typeface="Times New Roman" panose="02020603050405020304"/>
                        </a:rPr>
                        <a:t>/Source Code Developer</a:t>
                      </a:r>
                      <a:endParaRPr sz="20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37465" marB="0">
                    <a:lnL w="9525">
                      <a:solidFill>
                        <a:srgbClr val="919D84"/>
                      </a:solidFill>
                      <a:prstDash val="solid"/>
                    </a:lnL>
                    <a:lnR w="9525">
                      <a:solidFill>
                        <a:srgbClr val="919D84"/>
                      </a:solidFill>
                      <a:prstDash val="solid"/>
                    </a:lnR>
                    <a:lnT w="2857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919D84"/>
                      </a:solidFill>
                      <a:prstDash val="soli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8820">
                <a:tc>
                  <a:txBody>
                    <a:bodyPr/>
                    <a:lstStyle/>
                    <a:p>
                      <a:pPr marL="62865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lang="en-US" sz="2000" dirty="0" err="1">
                          <a:latin typeface="Times New Roman" panose="02020603050405020304"/>
                          <a:cs typeface="Times New Roman" panose="02020603050405020304"/>
                        </a:rPr>
                        <a:t>Samala</a:t>
                      </a:r>
                      <a:r>
                        <a:rPr lang="en-US" sz="200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lang="en-US" sz="2000" dirty="0" err="1">
                          <a:latin typeface="Times New Roman" panose="02020603050405020304"/>
                          <a:cs typeface="Times New Roman" panose="02020603050405020304"/>
                        </a:rPr>
                        <a:t>Krishnavamshi</a:t>
                      </a:r>
                      <a:endParaRPr sz="20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37465" marB="0">
                    <a:lnL w="9525">
                      <a:solidFill>
                        <a:srgbClr val="919D84"/>
                      </a:solidFill>
                      <a:prstDash val="solid"/>
                    </a:lnL>
                    <a:lnR w="9525">
                      <a:solidFill>
                        <a:srgbClr val="919D84"/>
                      </a:solidFill>
                      <a:prstDash val="solid"/>
                    </a:lnR>
                    <a:lnT w="9525">
                      <a:solidFill>
                        <a:srgbClr val="919D84"/>
                      </a:solidFill>
                      <a:prstDash val="solid"/>
                    </a:lnT>
                    <a:lnB w="9525">
                      <a:solidFill>
                        <a:srgbClr val="919D84"/>
                      </a:solidFill>
                      <a:prstDash val="soli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lang="en-US" sz="2000" dirty="0">
                          <a:latin typeface="Times New Roman" panose="02020603050405020304"/>
                          <a:cs typeface="Times New Roman" panose="02020603050405020304"/>
                        </a:rPr>
                        <a:t>Data collection</a:t>
                      </a:r>
                      <a:endParaRPr sz="20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37465" marB="0">
                    <a:lnL w="9525">
                      <a:solidFill>
                        <a:srgbClr val="919D84"/>
                      </a:solidFill>
                      <a:prstDash val="solid"/>
                    </a:lnL>
                    <a:lnR w="9525">
                      <a:solidFill>
                        <a:srgbClr val="919D84"/>
                      </a:solidFill>
                      <a:prstDash val="solid"/>
                    </a:lnR>
                    <a:lnT w="9525">
                      <a:solidFill>
                        <a:srgbClr val="919D84"/>
                      </a:solidFill>
                      <a:prstDash val="solid"/>
                    </a:lnT>
                    <a:lnB w="9525">
                      <a:solidFill>
                        <a:srgbClr val="919D84"/>
                      </a:solidFill>
                      <a:prstDash val="soli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8821">
                <a:tc>
                  <a:txBody>
                    <a:bodyPr/>
                    <a:lstStyle/>
                    <a:p>
                      <a:pPr marL="62865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lang="en-US" sz="2000" dirty="0">
                          <a:latin typeface="Times New Roman" panose="02020603050405020304"/>
                          <a:cs typeface="Times New Roman" panose="02020603050405020304"/>
                        </a:rPr>
                        <a:t>Sandra Swetha </a:t>
                      </a:r>
                      <a:r>
                        <a:rPr lang="en-US" sz="2000" dirty="0" err="1">
                          <a:latin typeface="Times New Roman" panose="02020603050405020304"/>
                          <a:cs typeface="Times New Roman" panose="02020603050405020304"/>
                        </a:rPr>
                        <a:t>Kiranmai</a:t>
                      </a:r>
                      <a:endParaRPr sz="20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38100" marB="0">
                    <a:lnL w="9525">
                      <a:solidFill>
                        <a:srgbClr val="919D84"/>
                      </a:solidFill>
                      <a:prstDash val="solid"/>
                    </a:lnL>
                    <a:lnR w="9525">
                      <a:solidFill>
                        <a:srgbClr val="919D84"/>
                      </a:solidFill>
                      <a:prstDash val="solid"/>
                    </a:lnR>
                    <a:lnT w="9525">
                      <a:solidFill>
                        <a:srgbClr val="919D84"/>
                      </a:solidFill>
                      <a:prstDash val="solid"/>
                    </a:lnT>
                    <a:lnB w="9525">
                      <a:solidFill>
                        <a:srgbClr val="919D84"/>
                      </a:solidFill>
                      <a:prstDash val="soli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lang="en-US" sz="2000" dirty="0">
                          <a:latin typeface="Times New Roman" panose="02020603050405020304"/>
                          <a:cs typeface="Times New Roman" panose="02020603050405020304"/>
                        </a:rPr>
                        <a:t>Model Deployment</a:t>
                      </a:r>
                      <a:endParaRPr sz="20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38100" marB="0">
                    <a:lnL w="9525">
                      <a:solidFill>
                        <a:srgbClr val="919D84"/>
                      </a:solidFill>
                      <a:prstDash val="solid"/>
                    </a:lnL>
                    <a:lnR w="9525">
                      <a:solidFill>
                        <a:srgbClr val="919D84"/>
                      </a:solidFill>
                      <a:prstDash val="solid"/>
                    </a:lnR>
                    <a:lnT w="9525">
                      <a:solidFill>
                        <a:srgbClr val="919D84"/>
                      </a:solidFill>
                      <a:prstDash val="solid"/>
                    </a:lnT>
                    <a:lnB w="9525">
                      <a:solidFill>
                        <a:srgbClr val="919D84"/>
                      </a:solidFill>
                      <a:prstDash val="soli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8693">
                <a:tc>
                  <a:txBody>
                    <a:bodyPr/>
                    <a:lstStyle/>
                    <a:p>
                      <a:pPr marL="6477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lang="en-US" sz="2000" dirty="0" err="1">
                          <a:latin typeface="Times New Roman" panose="02020603050405020304"/>
                          <a:cs typeface="Times New Roman" panose="02020603050405020304"/>
                        </a:rPr>
                        <a:t>Tanikonda</a:t>
                      </a:r>
                      <a:r>
                        <a:rPr lang="en-US" sz="200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lang="en-US" sz="2000" dirty="0" err="1">
                          <a:latin typeface="Times New Roman" panose="02020603050405020304"/>
                          <a:cs typeface="Times New Roman" panose="02020603050405020304"/>
                        </a:rPr>
                        <a:t>Srivallika</a:t>
                      </a:r>
                      <a:endParaRPr sz="20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37465" marB="0">
                    <a:lnL w="9525">
                      <a:solidFill>
                        <a:srgbClr val="919D84"/>
                      </a:solidFill>
                      <a:prstDash val="solid"/>
                    </a:lnL>
                    <a:lnR w="9525">
                      <a:solidFill>
                        <a:srgbClr val="919D84"/>
                      </a:solidFill>
                      <a:prstDash val="solid"/>
                    </a:lnR>
                    <a:lnT w="9525">
                      <a:solidFill>
                        <a:srgbClr val="919D84"/>
                      </a:solidFill>
                      <a:prstDash val="solid"/>
                    </a:lnT>
                    <a:lnB w="9525">
                      <a:solidFill>
                        <a:srgbClr val="919D84"/>
                      </a:solidFill>
                      <a:prstDash val="soli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lang="en-US" sz="2000" dirty="0">
                          <a:latin typeface="Times New Roman" panose="02020603050405020304"/>
                          <a:cs typeface="Times New Roman" panose="02020603050405020304"/>
                        </a:rPr>
                        <a:t>Project Integration</a:t>
                      </a:r>
                      <a:endParaRPr sz="200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37465" marB="0">
                    <a:lnL w="9525">
                      <a:solidFill>
                        <a:srgbClr val="919D84"/>
                      </a:solidFill>
                      <a:prstDash val="solid"/>
                    </a:lnL>
                    <a:lnR w="9525">
                      <a:solidFill>
                        <a:srgbClr val="919D84"/>
                      </a:solidFill>
                      <a:prstDash val="solid"/>
                    </a:lnR>
                    <a:lnT w="9525">
                      <a:solidFill>
                        <a:srgbClr val="919D84"/>
                      </a:solidFill>
                      <a:prstDash val="solid"/>
                    </a:lnT>
                    <a:lnB w="9525">
                      <a:solidFill>
                        <a:srgbClr val="919D84"/>
                      </a:solidFill>
                      <a:prstDash val="soli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22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60"/>
            <a:ext cx="360346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 panose="02020603050405020304"/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REFERENCES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E6E347-0FC0-FC71-097F-778825D61A4F}"/>
              </a:ext>
            </a:extLst>
          </p:cNvPr>
          <p:cNvSpPr txBox="1"/>
          <p:nvPr/>
        </p:nvSpPr>
        <p:spPr>
          <a:xfrm>
            <a:off x="590113" y="1254424"/>
            <a:ext cx="110117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Divya Bansal and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Lekha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Bhambhu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Execution of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Apriori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 of data mining directed towards tumultuous crimes concerning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women. International Journal of Advanced Research in Computer Science and Software Engineering, 3(9), September 2013.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Amira A El Tayeb, Vikas Pareek, and Abdelaziz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Araar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Applying association rules mining algorithms for traffic accidents in</a:t>
            </a:r>
          </a:p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dubai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International Journal of Soft Computing and Engineering, September 2015.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William M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Evanco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potential impact of rural mayday systems on vehicular crash fatalities. Accident Analysis &amp; Prevention,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31(5):455–462, September 1999.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K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Jayasudha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C Chandrasekar. An overview of data mining in road traffic and accident analysis. Journal of Computer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Applications, 2(4):32–37, 2009.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S.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Krishnaveni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Hemalatha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 perspective analysis of traffic accident using data mining techniques. International Journal of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Applications, 23(7):40–48, June 2011.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Sachin Kumar and Durga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Toshniwal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Analysing road accident data using association rule mining. In Proceedings of International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Conference on Computing, Communication and Security, pages 1–6, 2015.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121493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23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60"/>
            <a:ext cx="360346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 panose="02020603050405020304"/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REFERENCES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E6E347-0FC0-FC71-097F-778825D61A4F}"/>
              </a:ext>
            </a:extLst>
          </p:cNvPr>
          <p:cNvSpPr txBox="1"/>
          <p:nvPr/>
        </p:nvSpPr>
        <p:spPr>
          <a:xfrm>
            <a:off x="590113" y="1254424"/>
            <a:ext cx="11011773" cy="3608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Tavakoli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Kashani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A., 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Sayyah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M. (2016). A comparative study of decision tree ID3 and C4.5. International Journal of Advanced Studies in Computer Science and Engineering, 5(1), 8-13.</a:t>
            </a:r>
          </a:p>
          <a:p>
            <a:pPr lvl="1">
              <a:lnSpc>
                <a:spcPct val="15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[8]. Kumar, M., Paliwal, M., &amp; Kumar, U. (2017). Comparative analysis of decision tree algorithms for road accident severity prediction. International Journal of Engineering Research &amp; Technology, 6(1), 236-240.</a:t>
            </a:r>
          </a:p>
          <a:p>
            <a:pPr lvl="1">
              <a:lnSpc>
                <a:spcPct val="15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Quddus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A., Ochieng, W. Y., &amp; Noland, R. B. (2009). Predicting road traffic accident severity: A case study of Dhaka metropolitan city, Bangladesh. Accident Analysis &amp; Prevention, 41(3), 591-598.</a:t>
            </a:r>
          </a:p>
          <a:p>
            <a:pPr lvl="1">
              <a:lnSpc>
                <a:spcPct val="15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[10]. Wang, C.,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Quddus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A., 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G. (2009). Traffic accident injury severity analysis using classification tree methods. Journal of Safety Research, 40(6), 435-444.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247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3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94693" y="727001"/>
            <a:ext cx="664706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 panose="02020603050405020304"/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IDENTIFICATION OF PROBLEM 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8573" y="1605412"/>
            <a:ext cx="10282687" cy="2570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Geo-location Data Analysis for Accident Prone Areas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for Effective Accident Risk Prediction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Occurrence of Road Accidents Due to Traffic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Variety of Model Approaches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Utilization of Data Mining Techniques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4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94891" y="664096"/>
            <a:ext cx="11541296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of the Existing System (5 IEEE Papers):</a:t>
            </a:r>
          </a:p>
          <a:p>
            <a:pPr>
              <a:buClr>
                <a:schemeClr val="dk1"/>
              </a:buClr>
              <a:buSzPts val="2400"/>
            </a:pPr>
            <a:r>
              <a:rPr lang="pt-BR" sz="1800" dirty="0">
                <a:latin typeface="Times New Roman" panose="02020603050405020304"/>
                <a:cs typeface="Times New Roman" panose="02020603050405020304"/>
              </a:rPr>
              <a:t>1. Priyanka A. Nandurge and Nagaraj V. Dharwadkar, </a:t>
            </a:r>
            <a:r>
              <a:rPr lang="pt-BR" sz="1800" b="1" dirty="0">
                <a:latin typeface="Times New Roman" panose="02020603050405020304"/>
                <a:cs typeface="Times New Roman" panose="02020603050405020304"/>
              </a:rPr>
              <a:t>"Analyzing Road Accident Data using Machine Learning Paradigms"</a:t>
            </a:r>
            <a:r>
              <a:rPr lang="pt-BR" sz="1800" dirty="0">
                <a:latin typeface="Times New Roman" panose="02020603050405020304"/>
                <a:cs typeface="Times New Roman" panose="02020603050405020304"/>
              </a:rPr>
              <a:t>, 2017.</a:t>
            </a:r>
            <a:endParaRPr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609600" y="1897059"/>
          <a:ext cx="10675620" cy="3741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51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51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51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52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180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417576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SET USED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METHODS/ ALGORITHMS EMPLOYED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OUTCOME OF THE 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FUTURE SCOPE OF THE PAPER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241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defRPr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Road accident data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Machine Learning Paradigms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Python programming language, scikit-learn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Analyzed patterns and trends in road accidents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Explore deeper insights, improve prediction accuracy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5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103517" y="714793"/>
            <a:ext cx="1153267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of the Existing System (5 IEEE Papers):</a:t>
            </a:r>
          </a:p>
          <a:p>
            <a:pPr>
              <a:buClr>
                <a:schemeClr val="dk1"/>
              </a:buClr>
              <a:buSzPts val="2400"/>
            </a:pP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2. Asghar Pasha, </a:t>
            </a:r>
            <a:r>
              <a:rPr lang="en-US" sz="1800" dirty="0" err="1">
                <a:latin typeface="Times New Roman" panose="02020603050405020304"/>
                <a:cs typeface="Times New Roman" panose="02020603050405020304"/>
              </a:rPr>
              <a:t>Vijayalakhshmi</a:t>
            </a: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, MD </a:t>
            </a:r>
            <a:r>
              <a:rPr lang="en-US" sz="1800" dirty="0" err="1">
                <a:latin typeface="Times New Roman" panose="02020603050405020304"/>
                <a:cs typeface="Times New Roman" panose="02020603050405020304"/>
              </a:rPr>
              <a:t>Atique</a:t>
            </a: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, MD Hussain, Harsh </a:t>
            </a:r>
            <a:r>
              <a:rPr lang="en-US" sz="1800" dirty="0" err="1">
                <a:latin typeface="Times New Roman" panose="02020603050405020304"/>
                <a:cs typeface="Times New Roman" panose="02020603050405020304"/>
              </a:rPr>
              <a:t>narnot</a:t>
            </a: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 and </a:t>
            </a:r>
            <a:r>
              <a:rPr lang="en-US" sz="1800" dirty="0" err="1">
                <a:latin typeface="Times New Roman" panose="02020603050405020304"/>
                <a:cs typeface="Times New Roman" panose="02020603050405020304"/>
              </a:rPr>
              <a:t>Bipin“</a:t>
            </a:r>
            <a:r>
              <a:rPr lang="en-US" sz="1800" b="1" dirty="0" err="1">
                <a:latin typeface="Times New Roman" panose="02020603050405020304"/>
                <a:cs typeface="Times New Roman" panose="02020603050405020304"/>
              </a:rPr>
              <a:t>Applying</a:t>
            </a:r>
            <a:r>
              <a:rPr lang="en-US" sz="1800" b="1" dirty="0">
                <a:latin typeface="Times New Roman" panose="02020603050405020304"/>
                <a:cs typeface="Times New Roman" panose="02020603050405020304"/>
              </a:rPr>
              <a:t> Association Rules Mining Algorithms for Traffic  Accidents in Dubai</a:t>
            </a: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” 2022</a:t>
            </a:r>
            <a:endParaRPr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609600" y="1897059"/>
          <a:ext cx="10675620" cy="3741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51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51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51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351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351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417576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SET USED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METHODS/ ALGORITHMS EMPLOYED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OUTCOME OF THE 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FUTURE SCOPE OF THE PAPER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241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defRPr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Dubai Traffic Accidents Dataset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Association Rules Mining Algorithms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Association rules mining algorithms are utilized to analyze traffic accidents data in Dubai.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Association rules mining algorithms are utilized to analyze traffic accidents data in Dubai.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Future research directions may involve enhancing algorithmic performance and allowing constraints on desired results.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6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7637" y="784042"/>
            <a:ext cx="1155854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of the Existing System (5 IEEE Papers):</a:t>
            </a:r>
          </a:p>
          <a:p>
            <a:pPr>
              <a:buClr>
                <a:schemeClr val="dk1"/>
              </a:buClr>
              <a:buSzPts val="2400"/>
            </a:pP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3. Md. Farhan Labib, Ahmed </a:t>
            </a:r>
            <a:r>
              <a:rPr lang="en-US" sz="1800" dirty="0" err="1">
                <a:latin typeface="Times New Roman" panose="02020603050405020304"/>
                <a:cs typeface="Times New Roman" panose="02020603050405020304"/>
              </a:rPr>
              <a:t>Sady</a:t>
            </a: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 Rifat, Md. </a:t>
            </a:r>
            <a:r>
              <a:rPr lang="en-US" sz="1800" dirty="0" err="1">
                <a:latin typeface="Times New Roman" panose="02020603050405020304"/>
                <a:cs typeface="Times New Roman" panose="02020603050405020304"/>
              </a:rPr>
              <a:t>Mosabbir</a:t>
            </a: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 Hossain, Amit Kumar Das and Faria </a:t>
            </a:r>
            <a:r>
              <a:rPr lang="en-US" sz="1800" dirty="0" err="1">
                <a:latin typeface="Times New Roman" panose="02020603050405020304"/>
                <a:cs typeface="Times New Roman" panose="02020603050405020304"/>
              </a:rPr>
              <a:t>Nawrine</a:t>
            </a: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en-US" sz="1800" b="1" dirty="0">
                <a:latin typeface="Times New Roman" panose="02020603050405020304"/>
                <a:cs typeface="Times New Roman" panose="02020603050405020304"/>
              </a:rPr>
              <a:t>"Road Accident Analysis and Prediction of Accident Severity by Using Machine Learning in Bangladesh"</a:t>
            </a: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, 2021.</a:t>
            </a:r>
            <a:endParaRPr b="1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609600" y="1897059"/>
          <a:ext cx="10675620" cy="3741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36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66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70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830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351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417576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SET USED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METHODS/ ALGORITHMS EMPLOYED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OUTCOME OF THE 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FUTURE SCOPE OF THE PAPER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241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defRPr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Road accident data in Bangladesh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Machine Learning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Utilized machine learning algorithms for prediction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Predicted accident severity accurately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of real-time data for better predictions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7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69011" y="525596"/>
            <a:ext cx="11567176" cy="1231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of the Existing System (5 IEEE Papers):</a:t>
            </a:r>
          </a:p>
          <a:p>
            <a:pPr>
              <a:buClr>
                <a:schemeClr val="dk1"/>
              </a:buClr>
              <a:buSzPts val="2400"/>
            </a:pP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4. MUBARIZ MANZOOR, MUHAMMAD UMER, SAIMA SADIQ, ABID ISHAQ, SALEEM ULLAH and HAMZA AHMAD MADNI</a:t>
            </a:r>
            <a:r>
              <a:rPr lang="en-US" sz="1800" b="1" dirty="0">
                <a:latin typeface="Times New Roman" panose="02020603050405020304"/>
                <a:cs typeface="Times New Roman" panose="02020603050405020304"/>
              </a:rPr>
              <a:t>, "RFCNN: Traffic Accident Severity Prediction Based on Decision Level Fusion of Machine and Deep Learning Model", </a:t>
            </a: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2021.</a:t>
            </a:r>
            <a:endParaRPr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609600" y="1897059"/>
          <a:ext cx="10675620" cy="3741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51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66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3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753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949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417576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SET USED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METHODS/ ALGORITHMS EMPLOYED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OUTCOME OF THE 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FUTURE SCOPE OF THE PAPER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241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defRPr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Traffic accident datasets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Forest, Convolutional Neural Networks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Decision-level fusion of machine and deep learning models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Accurate prediction of accident severity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of real-time data, Enhanced feature engineering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8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7637" y="839062"/>
            <a:ext cx="11558549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>
              <a:buClr>
                <a:schemeClr val="dk1"/>
              </a:buClr>
              <a:buSzPts val="2400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of the Existing System (5 IEEE Papers):</a:t>
            </a:r>
          </a:p>
          <a:p>
            <a:pPr>
              <a:buClr>
                <a:schemeClr val="dk1"/>
              </a:buClr>
              <a:buSzPts val="2400"/>
            </a:pP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5. Vipul Rana and Hemant Joshi, </a:t>
            </a:r>
            <a:r>
              <a:rPr lang="en-US" sz="1800" b="1" dirty="0">
                <a:latin typeface="Times New Roman" panose="02020603050405020304"/>
                <a:cs typeface="Times New Roman" panose="02020603050405020304"/>
              </a:rPr>
              <a:t>"Road Accident Prediction using Machine Learning Algorithm", </a:t>
            </a:r>
            <a:r>
              <a:rPr lang="en-US" sz="1800" dirty="0">
                <a:latin typeface="Times New Roman" panose="02020603050405020304"/>
                <a:cs typeface="Times New Roman" panose="02020603050405020304"/>
              </a:rPr>
              <a:t>2019.</a:t>
            </a:r>
            <a:endParaRPr b="1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 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636608" y="1897059"/>
          <a:ext cx="10648612" cy="3741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8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51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51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351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351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417576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SET USED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METHODS/ ALGORITHMS EMPLOYED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OUTCOME OF THE 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FUTURE SCOPE OF THE PAPER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241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defRPr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Road accident dataset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Machine Learning algorithms such as Decision Trees, Random Forest, Support Vector Machines (SVM)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Python programming language with libraries such as scikit-learn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Successfully predicted road accidents using various machine learning algorithms.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Further improvement by incorporating more advanced algorithms, real-time data integration, and considering additional factors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>
            <a:spLocks noGrp="1"/>
          </p:cNvSpPr>
          <p:nvPr>
            <p:ph type="sldNum" idx="12"/>
          </p:nvPr>
        </p:nvSpPr>
        <p:spPr>
          <a:xfrm>
            <a:off x="10456832" y="6386173"/>
            <a:ext cx="1312025" cy="36512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000"/>
              <a:t>9</a:t>
            </a:fld>
            <a:endParaRPr sz="2000"/>
          </a:p>
        </p:txBody>
      </p:sp>
      <p:sp>
        <p:nvSpPr>
          <p:cNvPr id="122" name="Google Shape;122;p2"/>
          <p:cNvSpPr txBox="1">
            <a:spLocks noGrp="1"/>
          </p:cNvSpPr>
          <p:nvPr>
            <p:ph type="ftr" idx="11"/>
          </p:nvPr>
        </p:nvSpPr>
        <p:spPr>
          <a:xfrm>
            <a:off x="1069431" y="6386173"/>
            <a:ext cx="9136023" cy="35638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DEPARTMENT OF COMPUTER SCIENCE AND ENGINEERING</a:t>
            </a:r>
            <a:endParaRPr sz="2000"/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21665" y="37033"/>
            <a:ext cx="3470335" cy="689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0" y="5704366"/>
            <a:ext cx="1153634" cy="115363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9195" y="726960"/>
            <a:ext cx="702034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 panose="02020603050405020304"/>
              <a:buNone/>
            </a:pPr>
            <a:r>
              <a:rPr lang="en-US" sz="2400" b="1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OBJECTIVE OF THE PROJECT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98981"/>
            <a:ext cx="76970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U20CSPR02</a:t>
            </a:r>
            <a:r>
              <a:rPr lang="en-IN" sz="2400" dirty="0"/>
              <a:t>- </a:t>
            </a:r>
            <a:r>
              <a:rPr lang="en-US" altLang="zh-CN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MAJOR PROJECT :</a:t>
            </a:r>
            <a:r>
              <a:rPr kumimoji="0" lang="en-US" altLang="zh-CN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REVIEW-3 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46981" y="1414732"/>
            <a:ext cx="8177842" cy="3078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Traffic Accident Risk Prediction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Comparative Study of Prediction Models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Driver-Centric Approach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Geo-location Data Analysis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Utilization of Data Mining Techniques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Mining for Driving Suggestions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1587</Words>
  <Application>Microsoft Office PowerPoint</Application>
  <PresentationFormat>Widescreen</PresentationFormat>
  <Paragraphs>262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Times New Roman</vt:lpstr>
      <vt:lpstr>Wingdings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 MECH 05</dc:creator>
  <cp:lastModifiedBy>Srivalli U20CN472</cp:lastModifiedBy>
  <cp:revision>19</cp:revision>
  <dcterms:created xsi:type="dcterms:W3CDTF">2019-12-31T08:10:00Z</dcterms:created>
  <dcterms:modified xsi:type="dcterms:W3CDTF">2024-03-21T05:23:32Z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1033-12.2.0.13489</vt:lpwstr>
  </property>
  <property fmtid="{D5CDD505-2E9C-101B-9397-08002B2CF9AE}" pid="3" name="ICV">
    <vt:lpwstr>2FA0CC853A6C431790773E94617E406D_12</vt:lpwstr>
  </property>
</Properties>
</file>